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4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58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>
        <p:scale>
          <a:sx n="76" d="100"/>
          <a:sy n="76" d="100"/>
        </p:scale>
        <p:origin x="-48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364E701-DF89-4A46-B405-DFB7269FB51F}" type="datetimeFigureOut">
              <a:rPr lang="ar-SA" smtClean="0"/>
              <a:t>11/05/1441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B557319-ED26-485A-BE76-D7A3BCAF996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794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 algn="l" rtl="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 algn="l" rtl="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 algn="l" rtl="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 algn="l" rtl="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r"/>
            <a:fld id="{BF21DB7E-7F05-46CD-87A5-14C482DFD1D5}" type="slidenum">
              <a:rPr lang="en-US">
                <a:latin typeface="Calibri" panose="020F0502020204030204" pitchFamily="34" charset="0"/>
              </a:rPr>
              <a:pPr algn="r"/>
              <a:t>2</a:t>
            </a:fld>
            <a:endParaRPr lang="en-US">
              <a:latin typeface="Calibri" panose="020F0502020204030204" pitchFamily="34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ar-SA" smtClean="0"/>
          </a:p>
        </p:txBody>
      </p:sp>
    </p:spTree>
    <p:extLst>
      <p:ext uri="{BB962C8B-B14F-4D97-AF65-F5344CB8AC3E}">
        <p14:creationId xmlns:p14="http://schemas.microsoft.com/office/powerpoint/2010/main" val="173244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9743EB1-F51E-43BA-B3E6-983119A52288}" type="datetimeFigureOut">
              <a:rPr lang="ar-SA" smtClean="0"/>
              <a:t>11/05/1441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A9F713D2-FF08-4EB3-91FD-980BBDCEA2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76099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3EB1-F51E-43BA-B3E6-983119A52288}" type="datetimeFigureOut">
              <a:rPr lang="ar-SA" smtClean="0"/>
              <a:t>11/05/1441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3D2-FF08-4EB3-91FD-980BBDCEA2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0822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3EB1-F51E-43BA-B3E6-983119A52288}" type="datetimeFigureOut">
              <a:rPr lang="ar-SA" smtClean="0"/>
              <a:t>11/05/1441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3D2-FF08-4EB3-91FD-980BBDCEA2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32419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3EB1-F51E-43BA-B3E6-983119A52288}" type="datetimeFigureOut">
              <a:rPr lang="ar-SA" smtClean="0"/>
              <a:t>11/05/1441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3D2-FF08-4EB3-91FD-980BBDCEA2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4231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3EB1-F51E-43BA-B3E6-983119A52288}" type="datetimeFigureOut">
              <a:rPr lang="ar-SA" smtClean="0"/>
              <a:t>11/05/1441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3D2-FF08-4EB3-91FD-980BBDCEA2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8508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3EB1-F51E-43BA-B3E6-983119A52288}" type="datetimeFigureOut">
              <a:rPr lang="ar-SA" smtClean="0"/>
              <a:t>11/05/1441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3D2-FF08-4EB3-91FD-980BBDCEA2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43189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3EB1-F51E-43BA-B3E6-983119A52288}" type="datetimeFigureOut">
              <a:rPr lang="ar-SA" smtClean="0"/>
              <a:t>11/05/1441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3D2-FF08-4EB3-91FD-980BBDCEA2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5788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F9743EB1-F51E-43BA-B3E6-983119A52288}" type="datetimeFigureOut">
              <a:rPr lang="ar-SA" smtClean="0"/>
              <a:t>11/05/1441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3D2-FF08-4EB3-91FD-980BBDCEA2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12731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9743EB1-F51E-43BA-B3E6-983119A52288}" type="datetimeFigureOut">
              <a:rPr lang="ar-SA" smtClean="0"/>
              <a:t>11/05/1441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3D2-FF08-4EB3-91FD-980BBDCEA2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8089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3EB1-F51E-43BA-B3E6-983119A52288}" type="datetimeFigureOut">
              <a:rPr lang="ar-SA" smtClean="0"/>
              <a:t>11/05/1441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3D2-FF08-4EB3-91FD-980BBDCEA2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4880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3EB1-F51E-43BA-B3E6-983119A52288}" type="datetimeFigureOut">
              <a:rPr lang="ar-SA" smtClean="0"/>
              <a:t>11/05/1441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3D2-FF08-4EB3-91FD-980BBDCEA2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2392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3EB1-F51E-43BA-B3E6-983119A52288}" type="datetimeFigureOut">
              <a:rPr lang="ar-SA" smtClean="0"/>
              <a:t>11/05/1441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3D2-FF08-4EB3-91FD-980BBDCEA2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5711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3EB1-F51E-43BA-B3E6-983119A52288}" type="datetimeFigureOut">
              <a:rPr lang="ar-SA" smtClean="0"/>
              <a:t>11/05/1441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3D2-FF08-4EB3-91FD-980BBDCEA2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7391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3EB1-F51E-43BA-B3E6-983119A52288}" type="datetimeFigureOut">
              <a:rPr lang="ar-SA" smtClean="0"/>
              <a:t>11/05/1441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3D2-FF08-4EB3-91FD-980BBDCEA2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35712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3EB1-F51E-43BA-B3E6-983119A52288}" type="datetimeFigureOut">
              <a:rPr lang="ar-SA" smtClean="0"/>
              <a:t>11/05/1441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3D2-FF08-4EB3-91FD-980BBDCEA2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598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3EB1-F51E-43BA-B3E6-983119A52288}" type="datetimeFigureOut">
              <a:rPr lang="ar-SA" smtClean="0"/>
              <a:t>11/05/1441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3D2-FF08-4EB3-91FD-980BBDCEA2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94867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3EB1-F51E-43BA-B3E6-983119A52288}" type="datetimeFigureOut">
              <a:rPr lang="ar-SA" smtClean="0"/>
              <a:t>11/05/1441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3D2-FF08-4EB3-91FD-980BBDCEA2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26279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9743EB1-F51E-43BA-B3E6-983119A52288}" type="datetimeFigureOut">
              <a:rPr lang="ar-SA" smtClean="0"/>
              <a:t>11/05/1441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A9F713D2-FF08-4EB3-91FD-980BBDCEA25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73540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practicumone@yahoo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6" descr="Untitl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8"/>
          <p:cNvSpPr>
            <a:spLocks noChangeArrowheads="1"/>
          </p:cNvSpPr>
          <p:nvPr/>
        </p:nvSpPr>
        <p:spPr bwMode="auto">
          <a:xfrm>
            <a:off x="2063750" y="1631951"/>
            <a:ext cx="8286750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98" tIns="45649" rIns="91298" bIns="45649" anchor="b" anchorCtr="1"/>
          <a:lstStyle>
            <a:lvl1pPr algn="l" rtl="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 algn="l" rtl="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 algn="l" rtl="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 algn="l" rtl="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 algn="l" rtl="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r>
              <a:rPr lang="en-US" sz="5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1524000" y="4572000"/>
            <a:ext cx="91440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98" tIns="45649" rIns="91298" bIns="45649"/>
          <a:lstStyle>
            <a:lvl1pPr marL="342900" indent="-342900" algn="l" rtl="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 algn="l" rtl="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 algn="l" rtl="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 algn="l" rtl="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 algn="l" rtl="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algn="l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None/>
            </a:pPr>
            <a:endParaRPr lang="ar-SA" sz="280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057400" y="1905000"/>
            <a:ext cx="8077200" cy="1673352"/>
          </a:xfrm>
        </p:spPr>
        <p:txBody>
          <a:bodyPr/>
          <a:lstStyle/>
          <a:p>
            <a:pPr algn="ctr"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English Language Practicum (1) </a:t>
            </a: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" name="عنوان فرعي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017909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materials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b="1" dirty="0" err="1" smtClean="0"/>
              <a:t>Powerpoint</a:t>
            </a:r>
            <a:r>
              <a:rPr lang="en-US" sz="2800" b="1" dirty="0" smtClean="0"/>
              <a:t> presentations </a:t>
            </a:r>
          </a:p>
          <a:p>
            <a:pPr algn="l" rtl="0"/>
            <a:r>
              <a:rPr lang="en-US" sz="2800" b="1" dirty="0" smtClean="0"/>
              <a:t>Sample teaching videos </a:t>
            </a:r>
          </a:p>
          <a:p>
            <a:pPr algn="l" rtl="0"/>
            <a:r>
              <a:rPr lang="en-US" sz="2800" b="1" dirty="0" smtClean="0"/>
              <a:t>Adrian Doff. Teach English workbook.. </a:t>
            </a:r>
            <a:endParaRPr lang="ar-SA" sz="2800" b="1" dirty="0"/>
          </a:p>
        </p:txBody>
      </p:sp>
      <p:pic>
        <p:nvPicPr>
          <p:cNvPr id="1026" name="Picture 2" descr="http://www.eltbooks.com/cover/97805213486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5366" y="2170973"/>
            <a:ext cx="2728444" cy="4092667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0893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organization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b="1" dirty="0" smtClean="0"/>
              <a:t>Final test: 40 % </a:t>
            </a:r>
          </a:p>
          <a:p>
            <a:pPr algn="l" rtl="0"/>
            <a:r>
              <a:rPr lang="en-US" sz="2800" b="1" dirty="0" smtClean="0"/>
              <a:t>Writing reports (at least 5 reports = 50 %)</a:t>
            </a:r>
          </a:p>
          <a:p>
            <a:pPr algn="l" rtl="0"/>
            <a:r>
              <a:rPr lang="en-US" sz="2800" b="1" dirty="0" smtClean="0"/>
              <a:t>Attendance and participations = 10 % </a:t>
            </a:r>
          </a:p>
          <a:p>
            <a:pPr algn="l" rtl="0"/>
            <a:r>
              <a:rPr lang="en-US" sz="2800" b="1" dirty="0" smtClean="0"/>
              <a:t>School mark: ?</a:t>
            </a:r>
            <a:endParaRPr lang="ar-SA" sz="2800" b="1" dirty="0"/>
          </a:p>
        </p:txBody>
      </p:sp>
    </p:spTree>
    <p:extLst>
      <p:ext uri="{BB962C8B-B14F-4D97-AF65-F5344CB8AC3E}">
        <p14:creationId xmlns:p14="http://schemas.microsoft.com/office/powerpoint/2010/main" val="1485281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contact details: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200" b="1" dirty="0" err="1" smtClean="0"/>
              <a:t>Powerpoint</a:t>
            </a:r>
            <a:r>
              <a:rPr lang="en-US" sz="3200" b="1" dirty="0" smtClean="0"/>
              <a:t> presentations will be sent by email to an email group. </a:t>
            </a:r>
          </a:p>
          <a:p>
            <a:pPr algn="l" rtl="0"/>
            <a:r>
              <a:rPr lang="en-US" sz="3200" b="1" dirty="0" smtClean="0"/>
              <a:t>Assignments and reports should be sent to </a:t>
            </a:r>
          </a:p>
          <a:p>
            <a:pPr algn="l" rtl="0"/>
            <a:r>
              <a:rPr lang="en-US" sz="3200" b="1" dirty="0" smtClean="0">
                <a:hlinkClick r:id="rId2"/>
              </a:rPr>
              <a:t>practicumone@yahoo.com</a:t>
            </a:r>
            <a:r>
              <a:rPr lang="en-US" sz="3200" b="1" dirty="0" smtClean="0"/>
              <a:t> </a:t>
            </a:r>
          </a:p>
          <a:p>
            <a:pPr algn="l" rtl="0"/>
            <a:endParaRPr lang="ar-SA" sz="3200" b="1" dirty="0"/>
          </a:p>
        </p:txBody>
      </p:sp>
    </p:spTree>
    <p:extLst>
      <p:ext uri="{BB962C8B-B14F-4D97-AF65-F5344CB8AC3E}">
        <p14:creationId xmlns:p14="http://schemas.microsoft.com/office/powerpoint/2010/main" val="2106103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Course Objectives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609600" indent="-609600" algn="just" rtl="0">
              <a:lnSpc>
                <a:spcPct val="80000"/>
              </a:lnSpc>
              <a:spcBef>
                <a:spcPts val="0"/>
              </a:spcBef>
              <a:buNone/>
              <a:defRPr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To enable you as an EFL teacher to: </a:t>
            </a:r>
          </a:p>
          <a:p>
            <a:pPr marL="609600" indent="-609600" algn="just" rtl="0">
              <a:lnSpc>
                <a:spcPct val="8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AutoNum type="arabicPeriod"/>
              <a:defRPr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Develop and articulate instructional objectives adequately and clearly.</a:t>
            </a:r>
          </a:p>
          <a:p>
            <a:pPr marL="609600" indent="-609600" algn="just" rtl="0">
              <a:lnSpc>
                <a:spcPct val="8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AutoNum type="arabicPeriod"/>
              <a:defRPr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 rtl="0">
              <a:lnSpc>
                <a:spcPct val="8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AutoNum type="arabicPeriod"/>
              <a:defRPr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Create, construct, and prepare suitable and creative lesson plans.</a:t>
            </a:r>
          </a:p>
          <a:p>
            <a:pPr marL="609600" indent="-609600" algn="just" rtl="0">
              <a:lnSpc>
                <a:spcPct val="8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AutoNum type="arabicPeriod"/>
              <a:defRPr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 rtl="0">
              <a:lnSpc>
                <a:spcPct val="8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AutoNum type="arabicPeriod"/>
              <a:defRPr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Learn and practice successful classroom management techniques.</a:t>
            </a:r>
          </a:p>
          <a:p>
            <a:pPr marL="609600" indent="-609600" algn="just" rtl="0">
              <a:lnSpc>
                <a:spcPct val="8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AutoNum type="arabicPeriod"/>
              <a:defRPr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just" rtl="0">
              <a:lnSpc>
                <a:spcPct val="8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AutoNum type="arabicPeriod"/>
              <a:defRPr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Enhance and promote EFL students’ interest and motivation to learn English.</a:t>
            </a:r>
          </a:p>
        </p:txBody>
      </p:sp>
    </p:spTree>
    <p:extLst>
      <p:ext uri="{BB962C8B-B14F-4D97-AF65-F5344CB8AC3E}">
        <p14:creationId xmlns:p14="http://schemas.microsoft.com/office/powerpoint/2010/main" val="14578180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77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2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720765"/>
            <a:ext cx="8229600" cy="820738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Course Objectives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idx="1"/>
          </p:nvPr>
        </p:nvSpPr>
        <p:spPr>
          <a:xfrm>
            <a:off x="1828800" y="2409712"/>
            <a:ext cx="8534400" cy="4219687"/>
          </a:xfrm>
        </p:spPr>
        <p:txBody>
          <a:bodyPr>
            <a:noAutofit/>
          </a:bodyPr>
          <a:lstStyle/>
          <a:p>
            <a:pPr marL="609600" indent="-609600" algn="just" rtl="0">
              <a:buClr>
                <a:srgbClr val="CC0000"/>
              </a:buClr>
              <a:buFont typeface="Wingdings" panose="05000000000000000000" pitchFamily="2" charset="2"/>
              <a:buAutoNum type="arabicPeriod" startAt="5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Become familiar with the various formats of language testing and how to properly and effectively construct and administer them.</a:t>
            </a:r>
          </a:p>
          <a:p>
            <a:pPr marL="609600" indent="-609600" algn="just" rtl="0">
              <a:buClr>
                <a:srgbClr val="CC0000"/>
              </a:buClr>
              <a:buFont typeface="Wingdings" panose="05000000000000000000" pitchFamily="2" charset="2"/>
              <a:buAutoNum type="arabicPeriod" startAt="5"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 algn="just" rtl="0">
              <a:buClr>
                <a:srgbClr val="CC0000"/>
              </a:buClr>
              <a:buFont typeface="Wingdings" panose="05000000000000000000" pitchFamily="2" charset="2"/>
              <a:buAutoNum type="arabicPeriod" startAt="5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and adopt the characteristics of the successful EFL teacher.</a:t>
            </a:r>
          </a:p>
          <a:p>
            <a:pPr marL="609600" indent="-609600" algn="just" rtl="0">
              <a:buClr>
                <a:srgbClr val="CC0000"/>
              </a:buClr>
              <a:buFont typeface="Wingdings" panose="05000000000000000000" pitchFamily="2" charset="2"/>
              <a:buAutoNum type="arabicPeriod" startAt="5"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 algn="just" rtl="0">
              <a:buClr>
                <a:srgbClr val="CC0000"/>
              </a:buClr>
              <a:buFont typeface="Wingdings" panose="05000000000000000000" pitchFamily="2" charset="2"/>
              <a:buAutoNum type="arabicPeriod" startAt="5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Identifying strong and weak points facing student-teachers while practicing aspects of teaching at schools.</a:t>
            </a:r>
          </a:p>
        </p:txBody>
      </p:sp>
    </p:spTree>
    <p:extLst>
      <p:ext uri="{BB962C8B-B14F-4D97-AF65-F5344CB8AC3E}">
        <p14:creationId xmlns:p14="http://schemas.microsoft.com/office/powerpoint/2010/main" val="40125583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529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52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529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529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43100" y="592567"/>
            <a:ext cx="8229600" cy="762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Course Description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idx="1"/>
          </p:nvPr>
        </p:nvSpPr>
        <p:spPr>
          <a:xfrm>
            <a:off x="1752600" y="2345166"/>
            <a:ext cx="8610600" cy="4360433"/>
          </a:xfrm>
        </p:spPr>
        <p:txBody>
          <a:bodyPr>
            <a:normAutofit/>
          </a:bodyPr>
          <a:lstStyle/>
          <a:p>
            <a:pPr algn="just" rtl="0">
              <a:lnSpc>
                <a:spcPct val="80000"/>
              </a:lnSpc>
              <a:buClr>
                <a:srgbClr val="CC0000"/>
              </a:buClr>
              <a:buFont typeface="Wingdings" panose="05000000000000000000" pitchFamily="2" charset="2"/>
              <a:buAutoNum type="arabicPeriod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Roles of EFL student-teachers: strategies and characteristics of successful language teachers.</a:t>
            </a:r>
          </a:p>
          <a:p>
            <a:pPr algn="just" rtl="0">
              <a:lnSpc>
                <a:spcPct val="80000"/>
              </a:lnSpc>
              <a:buClr>
                <a:srgbClr val="CC0000"/>
              </a:buClr>
              <a:buFont typeface="Wingdings" panose="05000000000000000000" pitchFamily="2" charset="2"/>
              <a:buAutoNum type="arabicPeriod"/>
            </a:pP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0">
              <a:lnSpc>
                <a:spcPct val="80000"/>
              </a:lnSpc>
              <a:buClr>
                <a:srgbClr val="CC0000"/>
              </a:buClr>
              <a:buFont typeface="Wingdings" panose="05000000000000000000" pitchFamily="2" charset="2"/>
              <a:buAutoNum type="arabicPeriod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Guidelines of articulating instructional aims and objectives.</a:t>
            </a:r>
          </a:p>
          <a:p>
            <a:pPr algn="just" rtl="0">
              <a:lnSpc>
                <a:spcPct val="80000"/>
              </a:lnSpc>
              <a:buClr>
                <a:srgbClr val="CC0000"/>
              </a:buClr>
              <a:buFont typeface="Wingdings" panose="05000000000000000000" pitchFamily="2" charset="2"/>
              <a:buAutoNum type="arabicPeriod"/>
            </a:pP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0">
              <a:lnSpc>
                <a:spcPct val="80000"/>
              </a:lnSpc>
              <a:buClr>
                <a:srgbClr val="CC0000"/>
              </a:buClr>
              <a:buFont typeface="Wingdings" panose="05000000000000000000" pitchFamily="2" charset="2"/>
              <a:buAutoNum type="arabicPeriod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 of methods, techniques, activities, and drills of teaching listening, speaking, reading, writing, grammar, vocabulary, spelling, and handwriting.</a:t>
            </a:r>
          </a:p>
        </p:txBody>
      </p:sp>
    </p:spTree>
    <p:extLst>
      <p:ext uri="{BB962C8B-B14F-4D97-AF65-F5344CB8AC3E}">
        <p14:creationId xmlns:p14="http://schemas.microsoft.com/office/powerpoint/2010/main" val="28042484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25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92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92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92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80" name="Rectangle 4"/>
          <p:cNvSpPr>
            <a:spLocks noGrp="1" noChangeArrowheads="1"/>
          </p:cNvSpPr>
          <p:nvPr>
            <p:ph type="title"/>
          </p:nvPr>
        </p:nvSpPr>
        <p:spPr>
          <a:xfrm>
            <a:off x="1943100" y="685800"/>
            <a:ext cx="8229600" cy="762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Course Description</a:t>
            </a:r>
          </a:p>
        </p:txBody>
      </p:sp>
      <p:sp>
        <p:nvSpPr>
          <p:cNvPr id="280581" name="Rectangle 5"/>
          <p:cNvSpPr>
            <a:spLocks noGrp="1" noChangeArrowheads="1"/>
          </p:cNvSpPr>
          <p:nvPr>
            <p:ph idx="1"/>
          </p:nvPr>
        </p:nvSpPr>
        <p:spPr>
          <a:xfrm>
            <a:off x="1676400" y="2323652"/>
            <a:ext cx="8763000" cy="4153348"/>
          </a:xfrm>
        </p:spPr>
        <p:txBody>
          <a:bodyPr>
            <a:noAutofit/>
          </a:bodyPr>
          <a:lstStyle/>
          <a:p>
            <a:pPr algn="just" rtl="0">
              <a:buClr>
                <a:srgbClr val="CC0000"/>
              </a:buClr>
              <a:buFont typeface="Wingdings" panose="05000000000000000000" pitchFamily="2" charset="2"/>
              <a:buAutoNum type="arabicPeriod" startAt="4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Techniques of successful classroom management: causes and remedies of discipline problems; teacher position and movement; and teacher student interaction.</a:t>
            </a:r>
          </a:p>
          <a:p>
            <a:pPr algn="just" rtl="0">
              <a:buClr>
                <a:srgbClr val="CC0000"/>
              </a:buClr>
              <a:buFont typeface="Wingdings" panose="05000000000000000000" pitchFamily="2" charset="2"/>
              <a:buAutoNum type="arabicPeriod" startAt="4"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0">
              <a:buClr>
                <a:srgbClr val="CC0000"/>
              </a:buClr>
              <a:buFont typeface="Wingdings" panose="05000000000000000000" pitchFamily="2" charset="2"/>
              <a:buAutoNum type="arabicPeriod" startAt="4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Guidelines of lesson evaluation.</a:t>
            </a:r>
          </a:p>
          <a:p>
            <a:pPr algn="just" rtl="0">
              <a:buClr>
                <a:srgbClr val="CC0000"/>
              </a:buClr>
              <a:buFont typeface="Wingdings" panose="05000000000000000000" pitchFamily="2" charset="2"/>
              <a:buAutoNum type="arabicPeriod" startAt="4"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0">
              <a:buClr>
                <a:srgbClr val="CC0000"/>
              </a:buClr>
              <a:buFont typeface="Wingdings" panose="05000000000000000000" pitchFamily="2" charset="2"/>
              <a:buAutoNum type="arabicPeriod" startAt="4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“Good language learner” strategies and characteristics and its utilization to promote EFL students’ interest and motivation.</a:t>
            </a:r>
          </a:p>
        </p:txBody>
      </p:sp>
    </p:spTree>
    <p:extLst>
      <p:ext uri="{BB962C8B-B14F-4D97-AF65-F5344CB8AC3E}">
        <p14:creationId xmlns:p14="http://schemas.microsoft.com/office/powerpoint/2010/main" val="20828898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805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80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80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805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4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810410"/>
            <a:ext cx="8229600" cy="762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Course Description</a:t>
            </a:r>
          </a:p>
        </p:txBody>
      </p:sp>
      <p:sp>
        <p:nvSpPr>
          <p:cNvPr id="281605" name="Rectangle 5"/>
          <p:cNvSpPr>
            <a:spLocks noGrp="1" noChangeArrowheads="1"/>
          </p:cNvSpPr>
          <p:nvPr>
            <p:ph idx="1"/>
          </p:nvPr>
        </p:nvSpPr>
        <p:spPr>
          <a:xfrm>
            <a:off x="1752600" y="2355924"/>
            <a:ext cx="8686800" cy="4273475"/>
          </a:xfrm>
        </p:spPr>
        <p:txBody>
          <a:bodyPr>
            <a:normAutofit/>
          </a:bodyPr>
          <a:lstStyle/>
          <a:p>
            <a:pPr algn="just" rtl="0">
              <a:lnSpc>
                <a:spcPct val="80000"/>
              </a:lnSpc>
              <a:buClr>
                <a:srgbClr val="CC0000"/>
              </a:buClr>
              <a:buFont typeface="Wingdings" panose="05000000000000000000" pitchFamily="2" charset="2"/>
              <a:buAutoNum type="arabicPeriod" startAt="7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Development, preparation, and application of testing procedures, techniques, and activities</a:t>
            </a:r>
          </a:p>
          <a:p>
            <a:pPr algn="just" rtl="0">
              <a:lnSpc>
                <a:spcPct val="80000"/>
              </a:lnSpc>
              <a:buClr>
                <a:srgbClr val="CC0000"/>
              </a:buClr>
              <a:buFont typeface="Wingdings" panose="05000000000000000000" pitchFamily="2" charset="2"/>
              <a:buAutoNum type="arabicPeriod" startAt="7"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0">
              <a:lnSpc>
                <a:spcPct val="80000"/>
              </a:lnSpc>
              <a:buClr>
                <a:srgbClr val="CC0000"/>
              </a:buClr>
              <a:buFont typeface="Wingdings" panose="05000000000000000000" pitchFamily="2" charset="2"/>
              <a:buAutoNum type="arabicPeriod" startAt="7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Significance, application, and integration of error analysis in teaching methods, material, and correction techniques, while teaching the various language skills.</a:t>
            </a:r>
          </a:p>
          <a:p>
            <a:pPr algn="just" rtl="0">
              <a:lnSpc>
                <a:spcPct val="80000"/>
              </a:lnSpc>
              <a:buClr>
                <a:srgbClr val="CC0000"/>
              </a:buClr>
              <a:buFont typeface="Wingdings" panose="05000000000000000000" pitchFamily="2" charset="2"/>
              <a:buAutoNum type="arabicPeriod" startAt="7"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0">
              <a:lnSpc>
                <a:spcPct val="80000"/>
              </a:lnSpc>
              <a:buClr>
                <a:srgbClr val="CC0000"/>
              </a:buClr>
              <a:buFont typeface="Wingdings" panose="05000000000000000000" pitchFamily="2" charset="2"/>
              <a:buAutoNum type="arabicPeriod" startAt="7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Discussions around everyday problems that face student-teachers during their practicum to explore possible solutions and remedies.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18221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8160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81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81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81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4" name="Rectangle 4"/>
          <p:cNvSpPr>
            <a:spLocks noGrp="1" noChangeArrowheads="1"/>
          </p:cNvSpPr>
          <p:nvPr>
            <p:ph type="title"/>
          </p:nvPr>
        </p:nvSpPr>
        <p:spPr>
          <a:xfrm>
            <a:off x="1562100" y="630127"/>
            <a:ext cx="9144000" cy="101758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Distribution plan of </a:t>
            </a:r>
            <a:r>
              <a:rPr lang="en-US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Practicum 1</a:t>
            </a:r>
            <a:r>
              <a:rPr lang="en-US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(16-week program)</a:t>
            </a:r>
          </a:p>
        </p:txBody>
      </p:sp>
      <p:sp>
        <p:nvSpPr>
          <p:cNvPr id="282671" name="Rectangle 1071"/>
          <p:cNvSpPr>
            <a:spLocks noGrp="1" noChangeArrowheads="1"/>
          </p:cNvSpPr>
          <p:nvPr>
            <p:ph type="body" idx="1"/>
          </p:nvPr>
        </p:nvSpPr>
        <p:spPr>
          <a:xfrm>
            <a:off x="1676400" y="2248348"/>
            <a:ext cx="8915400" cy="4457252"/>
          </a:xfrm>
        </p:spPr>
        <p:txBody>
          <a:bodyPr rtlCol="0">
            <a:normAutofit lnSpcReduction="10000"/>
          </a:bodyPr>
          <a:lstStyle/>
          <a:p>
            <a:pPr marL="438912" indent="-320040" algn="just" rtl="0">
              <a:lnSpc>
                <a:spcPct val="80000"/>
              </a:lnSpc>
              <a:spcBef>
                <a:spcPts val="0"/>
              </a:spcBef>
              <a:buFont typeface="Wingdings 2"/>
              <a:buChar char=""/>
              <a:defRPr/>
            </a:pPr>
            <a:r>
              <a:rPr lang="en-US" b="1" u="sng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Week (1-2):</a:t>
            </a:r>
            <a:r>
              <a:rPr lang="en-US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38912" indent="-320040" algn="just" rtl="0">
              <a:lnSpc>
                <a:spcPct val="80000"/>
              </a:lnSpc>
              <a:spcBef>
                <a:spcPts val="0"/>
              </a:spcBef>
              <a:buFont typeface="Wingdings 2"/>
              <a:buChar char="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Learn about the school culture by carefully observing, taking notes, and asking questions:</a:t>
            </a:r>
          </a:p>
          <a:p>
            <a:pPr marL="731520" lvl="1" indent="-274320" algn="just" rtl="0">
              <a:lnSpc>
                <a:spcPct val="80000"/>
              </a:lnSpc>
              <a:buFont typeface="Wingdings"/>
              <a:buChar char=""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How students behave before, during, between and after classes.</a:t>
            </a:r>
          </a:p>
          <a:p>
            <a:pPr marL="731520" lvl="1" indent="-274320" algn="just" rtl="0">
              <a:lnSpc>
                <a:spcPct val="80000"/>
              </a:lnSpc>
              <a:buFont typeface="Wingdings"/>
              <a:buChar char=""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What are various ways teachers structure their classrooms?</a:t>
            </a:r>
          </a:p>
          <a:p>
            <a:pPr marL="731520" lvl="1" indent="-274320" algn="just" rtl="0">
              <a:lnSpc>
                <a:spcPct val="80000"/>
              </a:lnSpc>
              <a:buFont typeface="Wingdings"/>
              <a:buChar char=""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How are the rooms arranged?</a:t>
            </a:r>
          </a:p>
          <a:p>
            <a:pPr marL="731520" lvl="1" indent="-274320" algn="just" rtl="0">
              <a:lnSpc>
                <a:spcPct val="80000"/>
              </a:lnSpc>
              <a:buFont typeface="Wingdings"/>
              <a:buChar char=""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What is the school schedule?</a:t>
            </a:r>
          </a:p>
          <a:p>
            <a:pPr marL="731520" lvl="1" indent="-274320" algn="just" rtl="0">
              <a:lnSpc>
                <a:spcPct val="80000"/>
              </a:lnSpc>
              <a:buFont typeface="Wingdings"/>
              <a:buChar char=""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When are staff meetings?</a:t>
            </a:r>
          </a:p>
          <a:p>
            <a:pPr marL="731520" lvl="1" indent="-274320" algn="just" rtl="0">
              <a:lnSpc>
                <a:spcPct val="80000"/>
              </a:lnSpc>
              <a:buFont typeface="Wingdings"/>
              <a:buChar char=""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What extracurricular activities are offered?</a:t>
            </a:r>
          </a:p>
          <a:p>
            <a:pPr marL="731520" lvl="1" indent="-274320" algn="just" rtl="0">
              <a:lnSpc>
                <a:spcPct val="80000"/>
              </a:lnSpc>
              <a:buFont typeface="Wingdings"/>
              <a:buChar char=""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What duties do teachers have?</a:t>
            </a:r>
          </a:p>
          <a:p>
            <a:pPr marL="731520" lvl="1" indent="-274320" algn="just" rtl="0">
              <a:lnSpc>
                <a:spcPct val="80000"/>
              </a:lnSpc>
              <a:buFont typeface="Wingdings"/>
              <a:buChar char=""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What is the curriculum and grade level?</a:t>
            </a:r>
          </a:p>
          <a:p>
            <a:pPr marL="731520" lvl="1" indent="-274320" algn="just" rtl="0">
              <a:lnSpc>
                <a:spcPct val="80000"/>
              </a:lnSpc>
              <a:buFont typeface="Wingdings"/>
              <a:buChar char=""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What materials are available in the school?</a:t>
            </a:r>
          </a:p>
        </p:txBody>
      </p:sp>
    </p:spTree>
    <p:extLst>
      <p:ext uri="{BB962C8B-B14F-4D97-AF65-F5344CB8AC3E}">
        <p14:creationId xmlns:p14="http://schemas.microsoft.com/office/powerpoint/2010/main" val="20861615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45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2151528"/>
            <a:ext cx="8839200" cy="4706471"/>
          </a:xfrm>
        </p:spPr>
        <p:txBody>
          <a:bodyPr rtlCol="0">
            <a:normAutofit lnSpcReduction="10000"/>
          </a:bodyPr>
          <a:lstStyle/>
          <a:p>
            <a:pPr marL="438912" indent="-320040" algn="just" rtl="0">
              <a:lnSpc>
                <a:spcPct val="80000"/>
              </a:lnSpc>
              <a:spcBef>
                <a:spcPts val="0"/>
              </a:spcBef>
              <a:buFont typeface="Wingdings 2"/>
              <a:buChar char=""/>
              <a:defRPr/>
            </a:pPr>
            <a:r>
              <a:rPr lang="en-US" b="1" u="sng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Week (1-2):</a:t>
            </a:r>
            <a:endParaRPr lang="en-US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38912" indent="-320040" algn="just" rtl="0">
              <a:lnSpc>
                <a:spcPct val="80000"/>
              </a:lnSpc>
              <a:spcBef>
                <a:spcPts val="0"/>
              </a:spcBef>
              <a:buFont typeface="Wingdings 2"/>
              <a:buChar char="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Observe teachers at all levels (1st, 2nd, &amp; 3rd):</a:t>
            </a:r>
          </a:p>
          <a:p>
            <a:pPr marL="731520" lvl="1" indent="-274320" algn="just" rtl="0">
              <a:lnSpc>
                <a:spcPct val="80000"/>
              </a:lnSpc>
              <a:buFont typeface="Wingdings"/>
              <a:buChar char=""/>
              <a:defRPr/>
            </a:pPr>
            <a:r>
              <a:rPr lang="en-US" sz="23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Discuss lessons with cooperating teacher;</a:t>
            </a:r>
          </a:p>
          <a:p>
            <a:pPr marL="731520" lvl="1" indent="-274320" algn="just" rtl="0">
              <a:lnSpc>
                <a:spcPct val="80000"/>
              </a:lnSpc>
              <a:buFont typeface="Wingdings"/>
              <a:buChar char=""/>
              <a:defRPr/>
            </a:pPr>
            <a:r>
              <a:rPr lang="en-US" sz="23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Learn how lessons are related to curriculum and how the teacher decides what to focus on in the lesson;</a:t>
            </a:r>
          </a:p>
          <a:p>
            <a:pPr marL="731520" lvl="1" indent="-274320" algn="just" rtl="0">
              <a:lnSpc>
                <a:spcPct val="80000"/>
              </a:lnSpc>
              <a:buFont typeface="Wingdings"/>
              <a:buChar char=""/>
              <a:defRPr/>
            </a:pPr>
            <a:r>
              <a:rPr lang="en-US" sz="23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Learn how to use audiovisual aids;</a:t>
            </a:r>
          </a:p>
          <a:p>
            <a:pPr marL="731520" lvl="1" indent="-274320" algn="just" rtl="0">
              <a:lnSpc>
                <a:spcPct val="80000"/>
              </a:lnSpc>
              <a:buFont typeface="Wingdings"/>
              <a:buChar char=""/>
              <a:defRPr/>
            </a:pPr>
            <a:r>
              <a:rPr lang="en-US" sz="23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Become more familiar with outside resources and where to find it;</a:t>
            </a:r>
          </a:p>
          <a:p>
            <a:pPr marL="731520" lvl="1" indent="-274320" algn="just" rtl="0">
              <a:lnSpc>
                <a:spcPct val="80000"/>
              </a:lnSpc>
              <a:buFont typeface="Wingdings"/>
              <a:buChar char=""/>
              <a:defRPr/>
            </a:pPr>
            <a:r>
              <a:rPr lang="en-US" sz="23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Observe time frame of the lessons and classroom management strategies;</a:t>
            </a:r>
          </a:p>
          <a:p>
            <a:pPr marL="731520" lvl="1" indent="-274320" algn="just" rtl="0">
              <a:lnSpc>
                <a:spcPct val="80000"/>
              </a:lnSpc>
              <a:buFont typeface="Wingdings"/>
              <a:buChar char=""/>
              <a:defRPr/>
            </a:pPr>
            <a:r>
              <a:rPr lang="en-US" sz="23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Prepare ideas and materials for what you will teach.</a:t>
            </a:r>
          </a:p>
          <a:p>
            <a:pPr marL="731520" lvl="1" indent="-274320" algn="just" rtl="0">
              <a:lnSpc>
                <a:spcPct val="80000"/>
              </a:lnSpc>
              <a:buFont typeface="Wingdings"/>
              <a:buChar char=""/>
              <a:defRPr/>
            </a:pPr>
            <a:r>
              <a:rPr lang="en-US" sz="23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Write lesson plans and discuss ideas with your cooperating teacher, supervisor, and other colleagues;</a:t>
            </a:r>
          </a:p>
          <a:p>
            <a:pPr marL="731520" lvl="1" indent="-274320" algn="just" rtl="0">
              <a:lnSpc>
                <a:spcPct val="80000"/>
              </a:lnSpc>
              <a:buFont typeface="Wingdings"/>
              <a:buChar char=""/>
              <a:defRPr/>
            </a:pPr>
            <a:r>
              <a:rPr lang="en-US" sz="23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Attend all duties and learn about your role and legal responsibilities;</a:t>
            </a:r>
          </a:p>
        </p:txBody>
      </p:sp>
      <p:sp>
        <p:nvSpPr>
          <p:cNvPr id="289796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0" y="737703"/>
            <a:ext cx="9144000" cy="101758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Distribution plan of </a:t>
            </a:r>
            <a:r>
              <a:rPr lang="en-US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Practicum 1</a:t>
            </a:r>
            <a:r>
              <a:rPr lang="en-US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(16-week program)</a:t>
            </a:r>
          </a:p>
        </p:txBody>
      </p:sp>
    </p:spTree>
    <p:extLst>
      <p:ext uri="{BB962C8B-B14F-4D97-AF65-F5344CB8AC3E}">
        <p14:creationId xmlns:p14="http://schemas.microsoft.com/office/powerpoint/2010/main" val="31045394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897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Distribution plan of Practicum 1</a:t>
            </a:r>
            <a:br>
              <a:rPr lang="en-US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(16-week program)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u="sng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Weeks (3 to 16</a:t>
            </a:r>
            <a:r>
              <a:rPr lang="en-US" b="1" u="sng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algn="l" rtl="0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Write reflective articles on your observations of different teachers teaching different language areas. </a:t>
            </a:r>
          </a:p>
          <a:p>
            <a:pPr algn="l" rtl="0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Demonstrate good teaching skills in micro teaching sessions. 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403864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27</TotalTime>
  <Words>577</Words>
  <Application>Microsoft Office PowerPoint</Application>
  <PresentationFormat>مخصص</PresentationFormat>
  <Paragraphs>76</Paragraphs>
  <Slides>12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Ion Boardroom</vt:lpstr>
      <vt:lpstr>English Language Practicum (1) </vt:lpstr>
      <vt:lpstr>Course Objectives</vt:lpstr>
      <vt:lpstr>Course Objectives</vt:lpstr>
      <vt:lpstr>Course Description</vt:lpstr>
      <vt:lpstr>Course Description</vt:lpstr>
      <vt:lpstr>Course Description</vt:lpstr>
      <vt:lpstr>Distribution plan of Practicum 1  (16-week program)</vt:lpstr>
      <vt:lpstr>Distribution plan of Practicum 1  (16-week program)</vt:lpstr>
      <vt:lpstr>Distribution plan of Practicum 1  (16-week program)</vt:lpstr>
      <vt:lpstr>Course materials </vt:lpstr>
      <vt:lpstr>Course organization </vt:lpstr>
      <vt:lpstr>Course contact details: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Language Practicum (1)</dc:title>
  <dc:creator>acs</dc:creator>
  <cp:lastModifiedBy>AL-Reem</cp:lastModifiedBy>
  <cp:revision>6</cp:revision>
  <dcterms:created xsi:type="dcterms:W3CDTF">2014-09-15T11:25:46Z</dcterms:created>
  <dcterms:modified xsi:type="dcterms:W3CDTF">2020-01-06T17:33:10Z</dcterms:modified>
</cp:coreProperties>
</file>