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64E701-DF89-4A46-B405-DFB7269FB51F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557319-ED26-485A-BE76-D7A3BCAF9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r"/>
            <a:fld id="{BF21DB7E-7F05-46CD-87A5-14C482DFD1D5}" type="slidenum">
              <a:rPr lang="en-US">
                <a:latin typeface="Calibri" panose="020F0502020204030204" pitchFamily="34" charset="0"/>
              </a:rPr>
              <a:pPr algn="r"/>
              <a:t>2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7324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60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82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41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423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850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3189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88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273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089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880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392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71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39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57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9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486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627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9743EB1-F51E-43BA-B3E6-983119A52288}" type="datetimeFigureOut">
              <a:rPr lang="ar-SA" smtClean="0"/>
              <a:t>11/05/1441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9F713D2-FF08-4EB3-91FD-980BBDCEA2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354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umone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2063750" y="1631951"/>
            <a:ext cx="82867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8" tIns="45649" rIns="91298" bIns="45649" anchor="b" anchorCtr="1"/>
          <a:lstStyle>
            <a:lvl1pPr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sz="5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45720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8" tIns="45649" rIns="91298" bIns="45649"/>
          <a:lstStyle>
            <a:lvl1pPr marL="342900" indent="-3429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endParaRPr lang="ar-SA" sz="280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7400" y="1905000"/>
            <a:ext cx="8077200" cy="1673352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English Language Practicum (1)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1790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err="1" smtClean="0"/>
              <a:t>Powerpoint</a:t>
            </a:r>
            <a:r>
              <a:rPr lang="en-US" sz="2800" b="1" dirty="0" smtClean="0"/>
              <a:t> presentations </a:t>
            </a:r>
          </a:p>
          <a:p>
            <a:pPr algn="l" rtl="0"/>
            <a:r>
              <a:rPr lang="en-US" sz="2800" b="1" dirty="0" smtClean="0"/>
              <a:t>Sample teaching videos </a:t>
            </a:r>
          </a:p>
          <a:p>
            <a:pPr algn="l" rtl="0"/>
            <a:r>
              <a:rPr lang="en-US" sz="2800" b="1" dirty="0" smtClean="0"/>
              <a:t>Adrian Doff. Teach English workbook.. </a:t>
            </a:r>
            <a:endParaRPr lang="ar-SA" sz="2800" b="1" dirty="0"/>
          </a:p>
        </p:txBody>
      </p:sp>
      <p:pic>
        <p:nvPicPr>
          <p:cNvPr id="1026" name="Picture 2" descr="http://www.eltbooks.com/cover/97805213486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366" y="2170973"/>
            <a:ext cx="2728444" cy="40926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89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organization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Final test: 40 % </a:t>
            </a:r>
          </a:p>
          <a:p>
            <a:pPr algn="l" rtl="0"/>
            <a:r>
              <a:rPr lang="en-US" sz="2800" b="1" dirty="0" smtClean="0"/>
              <a:t>Writing reports (at least 5 reports = 50 %)</a:t>
            </a:r>
          </a:p>
          <a:p>
            <a:pPr algn="l" rtl="0"/>
            <a:r>
              <a:rPr lang="en-US" sz="2800" b="1" dirty="0" smtClean="0"/>
              <a:t>Attendance and participations = 10 % </a:t>
            </a:r>
          </a:p>
          <a:p>
            <a:pPr algn="l" rtl="0"/>
            <a:r>
              <a:rPr lang="en-US" sz="2800" b="1" dirty="0" smtClean="0"/>
              <a:t>School mark: ?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4852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contact details: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 err="1" smtClean="0"/>
              <a:t>Powerpoint</a:t>
            </a:r>
            <a:r>
              <a:rPr lang="en-US" sz="3200" b="1" dirty="0" smtClean="0"/>
              <a:t> presentations will be sent by email to an email group. </a:t>
            </a:r>
          </a:p>
          <a:p>
            <a:pPr algn="l" rtl="0"/>
            <a:r>
              <a:rPr lang="en-US" sz="3200" b="1" dirty="0" smtClean="0"/>
              <a:t>Assignments and reports should be sent to </a:t>
            </a:r>
          </a:p>
          <a:p>
            <a:pPr algn="l" rtl="0"/>
            <a:r>
              <a:rPr lang="en-US" sz="3200" b="1" dirty="0" smtClean="0">
                <a:hlinkClick r:id="rId2"/>
              </a:rPr>
              <a:t>practicumone@yahoo.com</a:t>
            </a:r>
            <a:r>
              <a:rPr lang="en-US" sz="3200" b="1" dirty="0" smtClean="0"/>
              <a:t> </a:t>
            </a:r>
          </a:p>
          <a:p>
            <a:pPr algn="l" rtl="0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10610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Objectives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To enable you as an EFL teacher to: </a:t>
            </a: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Develop and articulate instructional objectives adequately and clearly.</a:t>
            </a: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Create, construct, and prepare suitable and creative lesson plans.</a:t>
            </a: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Learn and practice successful classroom management techniques.</a:t>
            </a: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rtl="0">
              <a:lnSpc>
                <a:spcPct val="8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AutoNum type="arabicPeriod"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Enhance and promote EFL students’ interest and motivation to learn English.</a:t>
            </a:r>
          </a:p>
        </p:txBody>
      </p:sp>
    </p:spTree>
    <p:extLst>
      <p:ext uri="{BB962C8B-B14F-4D97-AF65-F5344CB8AC3E}">
        <p14:creationId xmlns:p14="http://schemas.microsoft.com/office/powerpoint/2010/main" val="145781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720765"/>
            <a:ext cx="8229600" cy="8207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Objectives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idx="1"/>
          </p:nvPr>
        </p:nvSpPr>
        <p:spPr>
          <a:xfrm>
            <a:off x="1828800" y="2409712"/>
            <a:ext cx="8534400" cy="4219687"/>
          </a:xfrm>
        </p:spPr>
        <p:txBody>
          <a:bodyPr>
            <a:noAutofit/>
          </a:bodyPr>
          <a:lstStyle/>
          <a:p>
            <a:pPr marL="609600" indent="-609600" algn="just" rtl="0">
              <a:buClr>
                <a:srgbClr val="CC0000"/>
              </a:buClr>
              <a:buFont typeface="Wingdings" panose="05000000000000000000" pitchFamily="2" charset="2"/>
              <a:buAutoNum type="arabicPeriod" startAt="5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 familiar with the various formats of language testing and how to properly and effectively construct and administer them.</a:t>
            </a:r>
          </a:p>
          <a:p>
            <a:pPr marL="609600" indent="-609600" algn="just" rtl="0">
              <a:buClr>
                <a:srgbClr val="CC0000"/>
              </a:buClr>
              <a:buFont typeface="Wingdings" panose="05000000000000000000" pitchFamily="2" charset="2"/>
              <a:buAutoNum type="arabicPeriod" startAt="5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 rtl="0">
              <a:buClr>
                <a:srgbClr val="CC0000"/>
              </a:buClr>
              <a:buFont typeface="Wingdings" panose="05000000000000000000" pitchFamily="2" charset="2"/>
              <a:buAutoNum type="arabicPeriod" startAt="5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adopt the characteristics of the successful EFL teacher.</a:t>
            </a:r>
          </a:p>
          <a:p>
            <a:pPr marL="609600" indent="-609600" algn="just" rtl="0">
              <a:buClr>
                <a:srgbClr val="CC0000"/>
              </a:buClr>
              <a:buFont typeface="Wingdings" panose="05000000000000000000" pitchFamily="2" charset="2"/>
              <a:buAutoNum type="arabicPeriod" startAt="5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 rtl="0">
              <a:buClr>
                <a:srgbClr val="CC0000"/>
              </a:buClr>
              <a:buFont typeface="Wingdings" panose="05000000000000000000" pitchFamily="2" charset="2"/>
              <a:buAutoNum type="arabicPeriod" startAt="5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strong and weak points facing student-teachers while practicing aspects of teaching at schools.</a:t>
            </a:r>
          </a:p>
        </p:txBody>
      </p:sp>
    </p:spTree>
    <p:extLst>
      <p:ext uri="{BB962C8B-B14F-4D97-AF65-F5344CB8AC3E}">
        <p14:creationId xmlns:p14="http://schemas.microsoft.com/office/powerpoint/2010/main" val="4012558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592567"/>
            <a:ext cx="82296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Description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345166"/>
            <a:ext cx="8610600" cy="4360433"/>
          </a:xfrm>
        </p:spPr>
        <p:txBody>
          <a:bodyPr>
            <a:normAutofit/>
          </a:bodyPr>
          <a:lstStyle/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of EFL student-teachers: strategies and characteristics of successful language teachers.</a:t>
            </a: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of articulating instructional aims and objectives.</a:t>
            </a: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methods, techniques, activities, and drills of teaching listening, speaking, reading, writing, grammar, vocabulary, spelling, and handwriting.</a:t>
            </a:r>
          </a:p>
        </p:txBody>
      </p:sp>
    </p:spTree>
    <p:extLst>
      <p:ext uri="{BB962C8B-B14F-4D97-AF65-F5344CB8AC3E}">
        <p14:creationId xmlns:p14="http://schemas.microsoft.com/office/powerpoint/2010/main" val="2804248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943100" y="685800"/>
            <a:ext cx="82296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Description</a:t>
            </a:r>
          </a:p>
        </p:txBody>
      </p:sp>
      <p:sp>
        <p:nvSpPr>
          <p:cNvPr id="280581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2323652"/>
            <a:ext cx="8763000" cy="4153348"/>
          </a:xfrm>
        </p:spPr>
        <p:txBody>
          <a:bodyPr>
            <a:noAutofit/>
          </a:bodyPr>
          <a:lstStyle/>
          <a:p>
            <a:pPr algn="just" rtl="0">
              <a:buClr>
                <a:srgbClr val="CC0000"/>
              </a:buClr>
              <a:buFont typeface="Wingdings" panose="05000000000000000000" pitchFamily="2" charset="2"/>
              <a:buAutoNum type="arabicPeriod" startAt="4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of successful classroom management: causes and remedies of discipline problems; teacher position and movement; and teacher student interaction.</a:t>
            </a:r>
          </a:p>
          <a:p>
            <a:pPr algn="just" rtl="0">
              <a:buClr>
                <a:srgbClr val="CC0000"/>
              </a:buClr>
              <a:buFont typeface="Wingdings" panose="05000000000000000000" pitchFamily="2" charset="2"/>
              <a:buAutoNum type="arabicPeriod" startAt="4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buClr>
                <a:srgbClr val="CC0000"/>
              </a:buClr>
              <a:buFont typeface="Wingdings" panose="05000000000000000000" pitchFamily="2" charset="2"/>
              <a:buAutoNum type="arabicPeriod" startAt="4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of lesson evaluation.</a:t>
            </a:r>
          </a:p>
          <a:p>
            <a:pPr algn="just" rtl="0">
              <a:buClr>
                <a:srgbClr val="CC0000"/>
              </a:buClr>
              <a:buFont typeface="Wingdings" panose="05000000000000000000" pitchFamily="2" charset="2"/>
              <a:buAutoNum type="arabicPeriod" startAt="4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buClr>
                <a:srgbClr val="CC0000"/>
              </a:buClr>
              <a:buFont typeface="Wingdings" panose="05000000000000000000" pitchFamily="2" charset="2"/>
              <a:buAutoNum type="arabicPeriod" startAt="4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“Good language learner” strategies and characteristics and its utilization to promote EFL students’ interest and motivation.</a:t>
            </a:r>
          </a:p>
        </p:txBody>
      </p:sp>
    </p:spTree>
    <p:extLst>
      <p:ext uri="{BB962C8B-B14F-4D97-AF65-F5344CB8AC3E}">
        <p14:creationId xmlns:p14="http://schemas.microsoft.com/office/powerpoint/2010/main" val="2082889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0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0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810410"/>
            <a:ext cx="82296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Description</a:t>
            </a:r>
          </a:p>
        </p:txBody>
      </p:sp>
      <p:sp>
        <p:nvSpPr>
          <p:cNvPr id="281605" name="Rectangle 5"/>
          <p:cNvSpPr>
            <a:spLocks noGrp="1" noChangeArrowheads="1"/>
          </p:cNvSpPr>
          <p:nvPr>
            <p:ph idx="1"/>
          </p:nvPr>
        </p:nvSpPr>
        <p:spPr>
          <a:xfrm>
            <a:off x="1752600" y="2355924"/>
            <a:ext cx="8686800" cy="4273475"/>
          </a:xfrm>
        </p:spPr>
        <p:txBody>
          <a:bodyPr>
            <a:normAutofit/>
          </a:bodyPr>
          <a:lstStyle/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 startAt="7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Development, preparation, and application of testing procedures, techniques, and activities</a:t>
            </a: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 startAt="7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 startAt="7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Significance, application, and integration of error analysis in teaching methods, material, and correction techniques, while teaching the various language skills.</a:t>
            </a: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 startAt="7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AutoNum type="arabicPeriod" startAt="7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 around everyday problems that face student-teachers during their practicum to explore possible solutions and remedies.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822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1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1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562100" y="630127"/>
            <a:ext cx="9144000" cy="1017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Distribution plan of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Practicum 1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(16-week program)</a:t>
            </a:r>
          </a:p>
        </p:txBody>
      </p:sp>
      <p:sp>
        <p:nvSpPr>
          <p:cNvPr id="282671" name="Rectangle 1071"/>
          <p:cNvSpPr>
            <a:spLocks noGrp="1" noChangeArrowheads="1"/>
          </p:cNvSpPr>
          <p:nvPr>
            <p:ph type="body" idx="1"/>
          </p:nvPr>
        </p:nvSpPr>
        <p:spPr>
          <a:xfrm>
            <a:off x="1676400" y="2248348"/>
            <a:ext cx="8915400" cy="4457252"/>
          </a:xfrm>
        </p:spPr>
        <p:txBody>
          <a:bodyPr rtlCol="0">
            <a:normAutofit lnSpcReduction="10000"/>
          </a:bodyPr>
          <a:lstStyle/>
          <a:p>
            <a:pPr marL="438912" indent="-320040" algn="just" rtl="0">
              <a:lnSpc>
                <a:spcPct val="80000"/>
              </a:lnSpc>
              <a:spcBef>
                <a:spcPts val="0"/>
              </a:spcBef>
              <a:buFont typeface="Wingdings 2"/>
              <a:buChar char=""/>
              <a:defRPr/>
            </a:pPr>
            <a:r>
              <a:rPr lang="en-US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Week (1-2):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38912" indent="-320040" algn="just" rtl="0">
              <a:lnSpc>
                <a:spcPct val="80000"/>
              </a:lnSpc>
              <a:spcBef>
                <a:spcPts val="0"/>
              </a:spcBef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Learn about the school culture by carefully observing, taking notes, and asking questions: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How students behave before, during, between and after classes.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are various ways teachers structure their classrooms?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How are the rooms arranged?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is the school schedule?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When are staff meetings?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extracurricular activities are offered?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duties do teachers have?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is the curriculum and grade level?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What materials are available in the school?</a:t>
            </a:r>
          </a:p>
        </p:txBody>
      </p:sp>
    </p:spTree>
    <p:extLst>
      <p:ext uri="{BB962C8B-B14F-4D97-AF65-F5344CB8AC3E}">
        <p14:creationId xmlns:p14="http://schemas.microsoft.com/office/powerpoint/2010/main" val="2086161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51528"/>
            <a:ext cx="8839200" cy="4706471"/>
          </a:xfrm>
        </p:spPr>
        <p:txBody>
          <a:bodyPr rtlCol="0">
            <a:normAutofit lnSpcReduction="10000"/>
          </a:bodyPr>
          <a:lstStyle/>
          <a:p>
            <a:pPr marL="438912" indent="-320040" algn="just" rtl="0">
              <a:lnSpc>
                <a:spcPct val="80000"/>
              </a:lnSpc>
              <a:spcBef>
                <a:spcPts val="0"/>
              </a:spcBef>
              <a:buFont typeface="Wingdings 2"/>
              <a:buChar char=""/>
              <a:defRPr/>
            </a:pPr>
            <a:r>
              <a:rPr lang="en-US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Week (1-2):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38912" indent="-320040" algn="just" rtl="0">
              <a:lnSpc>
                <a:spcPct val="80000"/>
              </a:lnSpc>
              <a:spcBef>
                <a:spcPts val="0"/>
              </a:spcBef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Observe teachers at all levels (1st, 2nd, &amp; 3rd):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Discuss lessons with cooperating teacher;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Learn how lessons are related to curriculum and how the teacher decides what to focus on in the lesson;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Learn how to use audiovisual aids;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Become more familiar with outside resources and where to find it;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Observe time frame of the lessons and classroom management strategies;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Prepare ideas and materials for what you will teach.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Write lesson plans and discuss ideas with your cooperating teacher, supervisor, and other colleagues;</a:t>
            </a:r>
          </a:p>
          <a:p>
            <a:pPr marL="731520" lvl="1" indent="-274320" algn="just" rtl="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Attend all duties and learn about your role and legal responsibilities;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737703"/>
            <a:ext cx="9144000" cy="1017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Distribution plan of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Practicum 1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(16-week program)</a:t>
            </a:r>
          </a:p>
        </p:txBody>
      </p:sp>
    </p:spTree>
    <p:extLst>
      <p:ext uri="{BB962C8B-B14F-4D97-AF65-F5344CB8AC3E}">
        <p14:creationId xmlns:p14="http://schemas.microsoft.com/office/powerpoint/2010/main" val="3104539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Distribution plan of Practicum 1</a:t>
            </a:r>
            <a:b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(16-week program)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Weeks (3 to 16</a:t>
            </a:r>
            <a:r>
              <a:rPr lang="en-US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l" rt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 reflective articles on your observations of different teachers teaching different language areas. </a:t>
            </a:r>
          </a:p>
          <a:p>
            <a:pPr algn="l" rt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Demonstrate good teaching skills in micro teaching sessions.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0386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577</Words>
  <Application>Microsoft Office PowerPoint</Application>
  <PresentationFormat>مخصص</PresentationFormat>
  <Paragraphs>76</Paragraphs>
  <Slides>12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Ion Boardroom</vt:lpstr>
      <vt:lpstr>English Language Practicum (1) </vt:lpstr>
      <vt:lpstr>Course Objectives</vt:lpstr>
      <vt:lpstr>Course Objectives</vt:lpstr>
      <vt:lpstr>Course Description</vt:lpstr>
      <vt:lpstr>Course Description</vt:lpstr>
      <vt:lpstr>Course Description</vt:lpstr>
      <vt:lpstr>Distribution plan of Practicum 1  (16-week program)</vt:lpstr>
      <vt:lpstr>Distribution plan of Practicum 1  (16-week program)</vt:lpstr>
      <vt:lpstr>Distribution plan of Practicum 1  (16-week program)</vt:lpstr>
      <vt:lpstr>Course materials </vt:lpstr>
      <vt:lpstr>Course organization </vt:lpstr>
      <vt:lpstr>Course contact details: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Practicum (1)</dc:title>
  <dc:creator>acs</dc:creator>
  <cp:lastModifiedBy>AL-Reem</cp:lastModifiedBy>
  <cp:revision>6</cp:revision>
  <dcterms:created xsi:type="dcterms:W3CDTF">2014-09-15T11:25:46Z</dcterms:created>
  <dcterms:modified xsi:type="dcterms:W3CDTF">2020-01-06T17:33:10Z</dcterms:modified>
</cp:coreProperties>
</file>